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19"/>
  </p:notesMasterIdLst>
  <p:handoutMasterIdLst>
    <p:handoutMasterId r:id="rId20"/>
  </p:handoutMasterIdLst>
  <p:sldIdLst>
    <p:sldId id="257" r:id="rId5"/>
    <p:sldId id="389" r:id="rId6"/>
    <p:sldId id="384" r:id="rId7"/>
    <p:sldId id="317" r:id="rId8"/>
    <p:sldId id="393" r:id="rId9"/>
    <p:sldId id="277" r:id="rId10"/>
    <p:sldId id="278" r:id="rId11"/>
    <p:sldId id="394" r:id="rId12"/>
    <p:sldId id="395" r:id="rId13"/>
    <p:sldId id="396" r:id="rId14"/>
    <p:sldId id="398" r:id="rId15"/>
    <p:sldId id="399" r:id="rId16"/>
    <p:sldId id="279" r:id="rId17"/>
    <p:sldId id="39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29/11/2023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29/11/2023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29/11/2023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3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29/11/2023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4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29/11/2023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385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027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08587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366830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21068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0341929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58108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377854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811984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28562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8494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054330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43041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89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315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894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501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50252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398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910556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319169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96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15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41131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0508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61" r:id="rId24"/>
    <p:sldLayoutId id="2147483734" r:id="rId2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9079" y="388820"/>
            <a:ext cx="3938121" cy="2555715"/>
          </a:xfrm>
        </p:spPr>
        <p:txBody>
          <a:bodyPr rtlCol="0" anchor="b" anchorCtr="0">
            <a:normAutofit/>
          </a:bodyPr>
          <a:lstStyle/>
          <a:p>
            <a:pPr algn="ctr" rtl="0"/>
            <a:r>
              <a:rPr lang="es-E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" panose="02060603020205020403" pitchFamily="18" charset="0"/>
              </a:rPr>
              <a:t>PREDICCIÓN   ACCIONES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/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6654" y="4781725"/>
            <a:ext cx="4244828" cy="635276"/>
          </a:xfrm>
        </p:spPr>
        <p:txBody>
          <a:bodyPr rtlCol="0">
            <a:normAutofit fontScale="47500" lnSpcReduction="20000"/>
          </a:bodyPr>
          <a:lstStyle/>
          <a:p>
            <a:pPr rtl="0"/>
            <a:r>
              <a:rPr lang="es-ES" sz="46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latin typeface="Rockwell" panose="02060603020205020403" pitchFamily="18" charset="0"/>
              </a:rPr>
              <a:t>Proyecto Machine Learning</a:t>
            </a:r>
          </a:p>
          <a:p>
            <a:pPr rtl="0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6BA113-0B5E-D3D5-CF1A-864FD8D16D08}"/>
              </a:ext>
            </a:extLst>
          </p:cNvPr>
          <p:cNvSpPr txBox="1"/>
          <p:nvPr/>
        </p:nvSpPr>
        <p:spPr>
          <a:xfrm>
            <a:off x="9773174" y="5806449"/>
            <a:ext cx="257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" panose="02060603020205020403" pitchFamily="18" charset="0"/>
              </a:rPr>
              <a:t>Guillermo Pereda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894" y="18660"/>
            <a:ext cx="2581502" cy="10585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Modelos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9384BC-3A36-A16A-637B-7AC0FD14D26D}"/>
              </a:ext>
            </a:extLst>
          </p:cNvPr>
          <p:cNvSpPr txBox="1"/>
          <p:nvPr/>
        </p:nvSpPr>
        <p:spPr>
          <a:xfrm>
            <a:off x="885199" y="198910"/>
            <a:ext cx="2581503" cy="84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Gradient Boosting</a:t>
            </a:r>
          </a:p>
        </p:txBody>
      </p:sp>
      <p:pic>
        <p:nvPicPr>
          <p:cNvPr id="8" name="Marcador de contenido 7" descr="Gráfico de líneas y números">
            <a:extLst>
              <a:ext uri="{FF2B5EF4-FFF2-40B4-BE49-F238E27FC236}">
                <a16:creationId xmlns:a16="http://schemas.microsoft.com/office/drawing/2014/main" id="{6D23E211-19F5-65DC-870E-006F6CDE5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2955" y="817326"/>
            <a:ext cx="5591862" cy="437274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DF91EB0-6338-B654-B322-CE491657468C}"/>
              </a:ext>
            </a:extLst>
          </p:cNvPr>
          <p:cNvSpPr txBox="1"/>
          <p:nvPr/>
        </p:nvSpPr>
        <p:spPr>
          <a:xfrm>
            <a:off x="6096000" y="5528946"/>
            <a:ext cx="2581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0.8164333506160038 </a:t>
            </a:r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0.7840849271802071 </a:t>
            </a:r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Recall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0.8767351743758277 </a:t>
            </a:r>
          </a:p>
          <a:p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F1 Score: 0.8278257647685432</a:t>
            </a:r>
            <a:endParaRPr lang="es-ES" sz="11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BF5686-1364-9F42-8569-8257A0185678}"/>
              </a:ext>
            </a:extLst>
          </p:cNvPr>
          <p:cNvSpPr txBox="1"/>
          <p:nvPr/>
        </p:nvSpPr>
        <p:spPr>
          <a:xfrm>
            <a:off x="9465578" y="5528946"/>
            <a:ext cx="2726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0.7915547479854638 </a:t>
            </a:r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0.7604813664596274 </a:t>
            </a:r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Recall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0.851200821614789 </a:t>
            </a:r>
          </a:p>
          <a:p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F1 Score: 0.8032878550659808</a:t>
            </a:r>
            <a:endParaRPr lang="es-E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07BACC-E646-EBC3-B3A2-D48B352A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4" y="1046577"/>
            <a:ext cx="5448300" cy="28488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F2A5F56-0F60-CADE-BD18-1F860542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24" y="3895460"/>
            <a:ext cx="5448300" cy="29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8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330" y="0"/>
            <a:ext cx="2581502" cy="10585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Modelos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9384BC-3A36-A16A-637B-7AC0FD14D26D}"/>
              </a:ext>
            </a:extLst>
          </p:cNvPr>
          <p:cNvSpPr txBox="1"/>
          <p:nvPr/>
        </p:nvSpPr>
        <p:spPr>
          <a:xfrm>
            <a:off x="7923562" y="135779"/>
            <a:ext cx="3032460" cy="84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PCA+ Random forest</a:t>
            </a:r>
          </a:p>
        </p:txBody>
      </p:sp>
      <p:pic>
        <p:nvPicPr>
          <p:cNvPr id="12" name="Marcador de contenido 11" descr="Mano y cinco estrellas">
            <a:extLst>
              <a:ext uri="{FF2B5EF4-FFF2-40B4-BE49-F238E27FC236}">
                <a16:creationId xmlns:a16="http://schemas.microsoft.com/office/drawing/2014/main" id="{F0C45712-F8EC-CCB4-5464-4AD709AC4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21" y="-1"/>
            <a:ext cx="4458493" cy="2800045"/>
          </a:xfr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1799247-5146-206C-8649-9E1055290B04}"/>
              </a:ext>
            </a:extLst>
          </p:cNvPr>
          <p:cNvSpPr txBox="1"/>
          <p:nvPr/>
        </p:nvSpPr>
        <p:spPr>
          <a:xfrm>
            <a:off x="0" y="6088559"/>
            <a:ext cx="2625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0.8164401959235266 </a:t>
            </a:r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0.8191124920331422 </a:t>
            </a:r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Recall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0.81225312055617 </a:t>
            </a:r>
          </a:p>
          <a:p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F1 Score: 0.8156683855612852</a:t>
            </a:r>
            <a:endParaRPr lang="es-ES" sz="11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FDA80A5-0044-C5CC-89BC-9B3C386AC313}"/>
              </a:ext>
            </a:extLst>
          </p:cNvPr>
          <p:cNvSpPr txBox="1"/>
          <p:nvPr/>
        </p:nvSpPr>
        <p:spPr>
          <a:xfrm>
            <a:off x="-12720" y="5170426"/>
            <a:ext cx="2936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0.9129200306150161 </a:t>
            </a:r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0.8803121898402959 </a:t>
            </a:r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Recall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0.9571295433364398 </a:t>
            </a:r>
          </a:p>
          <a:p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F1 Score: 0.9171151270180715</a:t>
            </a:r>
            <a:endParaRPr lang="es-ES" sz="11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9C3DA30-BEF3-94A9-537F-FCF6C509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598" y="955623"/>
            <a:ext cx="3460891" cy="284940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510B118-E4CA-1693-37C3-8F88507C0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671" y="982001"/>
            <a:ext cx="3460891" cy="282302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2697F70-7DD5-7398-821F-1DF6D5C4B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598" y="3805027"/>
            <a:ext cx="3477789" cy="273079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FE1BD07-6A70-808C-4321-215127042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671" y="3805027"/>
            <a:ext cx="3491045" cy="27308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50CC84B-00D6-B2F9-8D61-5AE40DD65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13" y="2800045"/>
            <a:ext cx="3551822" cy="22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894" y="18660"/>
            <a:ext cx="2581502" cy="10585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Modelos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9384BC-3A36-A16A-637B-7AC0FD14D26D}"/>
              </a:ext>
            </a:extLst>
          </p:cNvPr>
          <p:cNvSpPr txBox="1"/>
          <p:nvPr/>
        </p:nvSpPr>
        <p:spPr>
          <a:xfrm>
            <a:off x="1029434" y="229498"/>
            <a:ext cx="3032460" cy="84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LSTM</a:t>
            </a:r>
          </a:p>
        </p:txBody>
      </p:sp>
      <p:pic>
        <p:nvPicPr>
          <p:cNvPr id="6" name="Marcador de contenido 5" descr="Dados de juego de mesa de diferentes colores">
            <a:extLst>
              <a:ext uri="{FF2B5EF4-FFF2-40B4-BE49-F238E27FC236}">
                <a16:creationId xmlns:a16="http://schemas.microsoft.com/office/drawing/2014/main" id="{68DFC686-1A34-7C25-0B9E-E796C4B79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788" y="-11925"/>
            <a:ext cx="5145212" cy="3614738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0D8358-336B-2968-6C8B-A7AB9809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0631"/>
            <a:ext cx="5346441" cy="32494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5C1920D-F8FA-B9D0-69E3-A8099D9BB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0" y="4180114"/>
            <a:ext cx="8801100" cy="267788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A3A3485-7294-65AA-04D5-A5CE2265BC03}"/>
              </a:ext>
            </a:extLst>
          </p:cNvPr>
          <p:cNvSpPr txBox="1"/>
          <p:nvPr/>
        </p:nvSpPr>
        <p:spPr>
          <a:xfrm>
            <a:off x="464937" y="4881247"/>
            <a:ext cx="20807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MSE: 4.38845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RMSE: 2.09486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MAE: 1.404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MAPE: 0.026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MASE: 90.725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R^2 score: 0.969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103145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45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47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49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51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53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55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714F2B-FB1E-394A-D182-036E8DE4AF3C}"/>
              </a:ext>
            </a:extLst>
          </p:cNvPr>
          <p:cNvSpPr txBox="1"/>
          <p:nvPr/>
        </p:nvSpPr>
        <p:spPr>
          <a:xfrm>
            <a:off x="593407" y="4448903"/>
            <a:ext cx="10250013" cy="123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CONCLUSIONES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4800" cap="all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72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EE219F-F653-B6D3-9E60-7C720A16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20" y="838160"/>
            <a:ext cx="7207773" cy="3117362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276528F-9D8A-3F62-26BF-013900C90EA5}"/>
              </a:ext>
            </a:extLst>
          </p:cNvPr>
          <p:cNvSpPr txBox="1"/>
          <p:nvPr/>
        </p:nvSpPr>
        <p:spPr>
          <a:xfrm>
            <a:off x="762011" y="4858953"/>
            <a:ext cx="10048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 Los modelos de clasificación llevan más trabajo en el análisis exploratorio.</a:t>
            </a:r>
          </a:p>
          <a:p>
            <a:r>
              <a:rPr lang="es-ES" dirty="0"/>
              <a:t>- Los modelos de regresión llevas más trabajo en machine </a:t>
            </a:r>
            <a:r>
              <a:rPr lang="es-ES" dirty="0" err="1"/>
              <a:t>learning</a:t>
            </a:r>
            <a:r>
              <a:rPr lang="es-ES" dirty="0"/>
              <a:t>.</a:t>
            </a:r>
          </a:p>
          <a:p>
            <a:r>
              <a:rPr lang="es-ES" dirty="0"/>
              <a:t>- Con ambos modelos se pueden obtener predicciones razonables.</a:t>
            </a:r>
          </a:p>
          <a:p>
            <a:r>
              <a:rPr lang="es-ES" dirty="0"/>
              <a:t>- Se requiere un ordenador potente para manejar la ingente cantidad de datos.</a:t>
            </a:r>
          </a:p>
          <a:p>
            <a:r>
              <a:rPr lang="es-ES" dirty="0"/>
              <a:t>- Todos los modelos tienen margen de mejora.</a:t>
            </a:r>
          </a:p>
          <a:p>
            <a:r>
              <a:rPr lang="es-ES" dirty="0"/>
              <a:t>- Ganar dinero en la bolsa, no es tan fácil como en la película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6CD0A5-6C83-427D-AB05-3BE0E15A7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6653D5-62D5-45D6-B95A-38FB56233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7B25F5-9024-4196-BF35-911797D0B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C23CF1-A0CB-42AA-A759-E1937CA84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2A51285-560A-444D-A414-2428698D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6F5A780-5F81-4B1A-B093-4AC2ECFF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3A8EC3-C692-4F04-AB1C-10BA9D04F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9" r="38760" b="1"/>
          <a:stretch/>
        </p:blipFill>
        <p:spPr>
          <a:xfrm>
            <a:off x="4651122" y="-10134"/>
            <a:ext cx="7537703" cy="6868134"/>
          </a:xfrm>
          <a:prstGeom prst="rect">
            <a:avLst/>
          </a:prstGeom>
        </p:spPr>
      </p:pic>
      <p:sp>
        <p:nvSpPr>
          <p:cNvPr id="50" name="Snip Diagonal Corner Rectangle 6">
            <a:extLst>
              <a:ext uri="{FF2B5EF4-FFF2-40B4-BE49-F238E27FC236}">
                <a16:creationId xmlns:a16="http://schemas.microsoft.com/office/drawing/2014/main" id="{7C089999-17F7-4D86-9523-22EB26894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23176" y="1290294"/>
            <a:ext cx="3808704" cy="2933246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75000"/>
            </a:schemeClr>
          </a:solidFill>
          <a:ln w="28575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1733" y="1564104"/>
            <a:ext cx="3165239" cy="16262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Gracias</a:t>
            </a:r>
          </a:p>
        </p:txBody>
      </p:sp>
      <p:pic>
        <p:nvPicPr>
          <p:cNvPr id="27" name="Marcador de posición de imagen 26" descr="Fondo digital de puntos de datos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2" r="13566" b="2"/>
          <a:stretch/>
        </p:blipFill>
        <p:spPr>
          <a:xfrm>
            <a:off x="20" y="-10135"/>
            <a:ext cx="4647927" cy="3429000"/>
          </a:xfrm>
          <a:prstGeom prst="rect">
            <a:avLst/>
          </a:prstGeom>
        </p:spPr>
      </p:pic>
      <p:pic>
        <p:nvPicPr>
          <p:cNvPr id="33" name="Marcador de posición de imagen 32" descr="Fondo digital de puntos de datos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" r="18086" b="2"/>
          <a:stretch/>
        </p:blipFill>
        <p:spPr>
          <a:xfrm>
            <a:off x="20" y="3429000"/>
            <a:ext cx="4647927" cy="342900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8AE6FB-7F02-4A08-AEAE-7C90CEC44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C001CC9-C650-46C6-A1D5-090B09CF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1106424"/>
            <a:ext cx="0" cy="4645152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0916" y="6172200"/>
            <a:ext cx="4282878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Ejemplo de Texto de pie de página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Martes, 2 de febrero de 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4BFE19C-099C-437A-B935-5B6ACF9F0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838DE6D-987A-417D-844A-BCF1C6393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C6283-424D-4782-B836-853BD87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E4B598F-47D6-43C5-BC5A-8784FBDD6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AA68492-3CEE-4D62-9DAA-12A583B75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C1B9FE-AC80-46E1-B958-DB331A2DF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13" y="215033"/>
            <a:ext cx="2267837" cy="793831"/>
          </a:xfrm>
        </p:spPr>
        <p:txBody>
          <a:bodyPr rtlCol="0"/>
          <a:lstStyle/>
          <a:p>
            <a:pPr rtl="0"/>
            <a:r>
              <a:rPr lang="es-ES" b="1" dirty="0"/>
              <a:t>INDICE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25" y="1445861"/>
            <a:ext cx="3565525" cy="4979112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1.- Problema o necesidad</a:t>
            </a:r>
          </a:p>
          <a:p>
            <a:pPr rtl="0"/>
            <a:r>
              <a:rPr lang="es-ES" dirty="0">
                <a:solidFill>
                  <a:schemeClr val="tx1"/>
                </a:solidFill>
              </a:rPr>
              <a:t>2.- Obtención de datos</a:t>
            </a:r>
          </a:p>
          <a:p>
            <a:pPr rtl="0"/>
            <a:r>
              <a:rPr lang="es-ES" dirty="0">
                <a:solidFill>
                  <a:schemeClr val="tx1"/>
                </a:solidFill>
              </a:rPr>
              <a:t>3.- Transformaciones</a:t>
            </a:r>
          </a:p>
          <a:p>
            <a:pPr rtl="0"/>
            <a:r>
              <a:rPr lang="es-ES" dirty="0">
                <a:solidFill>
                  <a:schemeClr val="tx1"/>
                </a:solidFill>
              </a:rPr>
              <a:t>4.- Aproximación </a:t>
            </a:r>
          </a:p>
          <a:p>
            <a:pPr rtl="0"/>
            <a:r>
              <a:rPr lang="es-ES" dirty="0">
                <a:solidFill>
                  <a:schemeClr val="tx1"/>
                </a:solidFill>
              </a:rPr>
              <a:t>5.- Modelos, entrenamiento, resultado y variable</a:t>
            </a:r>
          </a:p>
          <a:p>
            <a:pPr rtl="0"/>
            <a:r>
              <a:rPr lang="es-ES" dirty="0">
                <a:solidFill>
                  <a:schemeClr val="tx1"/>
                </a:solidFill>
              </a:rPr>
              <a:t>9.- Conclusiones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8" name="Marcador de posición de imagen 7" descr="Datos digitales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/>
      </p:pic>
      <p:pic>
        <p:nvPicPr>
          <p:cNvPr id="10" name="Marcador de posición de imagen 9" descr="Puntos de dato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/>
      </p:pic>
      <p:pic>
        <p:nvPicPr>
          <p:cNvPr id="12" name="Marcador de posición de imagen 11" descr="Fondo de datos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0250" y="6906703"/>
            <a:ext cx="2628900" cy="153888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912447"/>
            <a:ext cx="6379210" cy="153888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latin typeface="Rockwell" panose="02060603020205020403" pitchFamily="18" charset="0"/>
              </a:rPr>
              <a:t>Introducción</a:t>
            </a:r>
          </a:p>
        </p:txBody>
      </p:sp>
      <p:pic>
        <p:nvPicPr>
          <p:cNvPr id="18" name="Marcador de posición de imagen 17" descr="Un grupo de personas sentadas en una mesa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/>
      </p:pic>
      <p:pic>
        <p:nvPicPr>
          <p:cNvPr id="20" name="Marcador de posición de imagen 19" descr="Fondo digital de puntos de dato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/>
      </p:pic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/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8" y="6995923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21286" y="4382665"/>
            <a:ext cx="4500562" cy="1112124"/>
          </a:xfrm>
          <a:noFill/>
        </p:spPr>
        <p:txBody>
          <a:bodyPr rtlCol="0">
            <a:normAutofit fontScale="55000" lnSpcReduction="20000"/>
          </a:bodyPr>
          <a:lstStyle/>
          <a:p>
            <a:pPr rtl="0"/>
            <a:r>
              <a:rPr lang="es-ES" dirty="0"/>
              <a:t>Con PowerPoint, puede crear presentaciones y compartir su trabajo </a:t>
            </a:r>
            <a:r>
              <a:rPr lang="es-ES" dirty="0" err="1"/>
              <a:t>co</a:t>
            </a:r>
            <a:r>
              <a:rPr lang="es-ES" dirty="0"/>
              <a:t> otros, independientemente de dónde estén. Escriba el texto que quiera usar para empezar. También puede agregar imágenes, arte y vídeos en esta plantilla. Guarde sus presentaciones en OneDrive y acceda ellas desde el equipo, la tableta o el teléfono. </a:t>
            </a:r>
          </a:p>
        </p:txBody>
      </p:sp>
      <p:pic>
        <p:nvPicPr>
          <p:cNvPr id="23" name="Marcador de posición de imagen 22" descr="Una persona dibujando sobre una pizarra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/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422B564-0F26-5752-D2B9-2E160AD95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563" y="3776472"/>
            <a:ext cx="6982437" cy="30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24244"/>
            <a:ext cx="4490920" cy="158956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4800" kern="1200" dirty="0">
                <a:solidFill>
                  <a:schemeClr val="tx1"/>
                </a:solidFill>
                <a:latin typeface="Rockwell" panose="02060603020205020403" pitchFamily="18" charset="0"/>
              </a:rPr>
              <a:t>Problemas y necesidades 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E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Inflación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s-ES" dirty="0">
                <a:solidFill>
                  <a:schemeClr val="tx1"/>
                </a:solidFill>
              </a:rPr>
              <a:t>- Diversificación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s-E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Liquidez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s-E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Rentabilidad</a:t>
            </a:r>
          </a:p>
          <a:p>
            <a:pPr marL="0" indent="0" rtl="0">
              <a:lnSpc>
                <a:spcPct val="100000"/>
              </a:lnSpc>
              <a:buNone/>
            </a:pPr>
            <a:endParaRPr lang="es-ES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A83FE9-B916-36F6-E62C-D328CBD31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732" y="-6452"/>
            <a:ext cx="6805268" cy="68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826" y="186176"/>
            <a:ext cx="8281987" cy="1253041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s-ES" dirty="0">
                <a:latin typeface="Rockwell" panose="02060603020205020403" pitchFamily="18" charset="0"/>
              </a:rPr>
              <a:t>OBTENCIÓN DE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814472-F0DB-1996-EE41-41D13D12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954" y="1216609"/>
            <a:ext cx="2921773" cy="188438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D012380-54F4-2F61-72CC-FF9531D17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38" y="3578328"/>
            <a:ext cx="5514975" cy="246697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3FA214DE-D4D2-A8D7-4976-A08880D98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68" y="1216609"/>
            <a:ext cx="5067883" cy="2126555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7A44BC3D-7FD7-ABE8-1A05-2EDBEBC80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33" y="3921228"/>
            <a:ext cx="37052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329" y="272821"/>
            <a:ext cx="6159273" cy="106253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b="1" dirty="0">
                <a:latin typeface="Rockwell" panose="02060603020205020403" pitchFamily="18" charset="0"/>
              </a:rPr>
              <a:t>Transformación  y aproximaciones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7EB35AC-E675-0BFE-E78E-9BED39AD40C5}"/>
              </a:ext>
            </a:extLst>
          </p:cNvPr>
          <p:cNvSpPr txBox="1"/>
          <p:nvPr/>
        </p:nvSpPr>
        <p:spPr>
          <a:xfrm>
            <a:off x="6409904" y="1538009"/>
            <a:ext cx="415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Rockwell" panose="02060603020205020403" pitchFamily="18" charset="0"/>
              </a:rPr>
              <a:t>Modelos de regresión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5F0A8F6-7ADA-B020-9B6E-6B1EBDEB035F}"/>
              </a:ext>
            </a:extLst>
          </p:cNvPr>
          <p:cNvSpPr txBox="1"/>
          <p:nvPr/>
        </p:nvSpPr>
        <p:spPr>
          <a:xfrm>
            <a:off x="6474420" y="4087167"/>
            <a:ext cx="396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Rockwell" panose="02060603020205020403" pitchFamily="18" charset="0"/>
              </a:rPr>
              <a:t>Modelos de clasificación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5318F4B-9B95-D1A0-965C-26997EEA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" y="804086"/>
            <a:ext cx="6080655" cy="511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894" y="18660"/>
            <a:ext cx="2581502" cy="10585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Modelos</a:t>
            </a:r>
          </a:p>
        </p:txBody>
      </p:sp>
      <p:pic>
        <p:nvPicPr>
          <p:cNvPr id="6" name="Marcador de contenido 5" descr="Mano y flechas apuntando hacia arriba">
            <a:extLst>
              <a:ext uri="{FF2B5EF4-FFF2-40B4-BE49-F238E27FC236}">
                <a16:creationId xmlns:a16="http://schemas.microsoft.com/office/drawing/2014/main" id="{80110B72-69AD-1A64-EA1E-AE8D39458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93" r="-2" b="-2"/>
          <a:stretch/>
        </p:blipFill>
        <p:spPr>
          <a:xfrm>
            <a:off x="60693" y="1266033"/>
            <a:ext cx="4761936" cy="3778898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49384BC-3A36-A16A-637B-7AC0FD14D26D}"/>
              </a:ext>
            </a:extLst>
          </p:cNvPr>
          <p:cNvSpPr txBox="1"/>
          <p:nvPr/>
        </p:nvSpPr>
        <p:spPr>
          <a:xfrm>
            <a:off x="8011213" y="121298"/>
            <a:ext cx="2581503" cy="2289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Regresión lineal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40C4219-0065-CAC5-B562-CBE0EDBD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854" y="4309530"/>
            <a:ext cx="7175146" cy="254846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BD4EE9A-9EA0-DC8C-5F4D-B310C65B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853" y="1761062"/>
            <a:ext cx="7175146" cy="254846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6FC98E0-615E-E9BC-71F5-75136DB2AF91}"/>
              </a:ext>
            </a:extLst>
          </p:cNvPr>
          <p:cNvSpPr txBox="1"/>
          <p:nvPr/>
        </p:nvSpPr>
        <p:spPr>
          <a:xfrm>
            <a:off x="234890" y="5402508"/>
            <a:ext cx="16610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RMSE: 122.864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MAE: 108.764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MAPE: 0.501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MASE: 4.533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R^2 score: 0.293</a:t>
            </a:r>
            <a:endParaRPr lang="es-ES" sz="11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2B69B9A-59ED-832A-3657-81F13CB2058E}"/>
              </a:ext>
            </a:extLst>
          </p:cNvPr>
          <p:cNvSpPr txBox="1"/>
          <p:nvPr/>
        </p:nvSpPr>
        <p:spPr>
          <a:xfrm>
            <a:off x="2726422" y="5402509"/>
            <a:ext cx="177007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RMSE: 115.996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MAE: 98.835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MAPE: 0.351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MASE: 4.120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R^2 score: 0.063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894" y="18660"/>
            <a:ext cx="2581502" cy="10585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Modelos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9384BC-3A36-A16A-637B-7AC0FD14D26D}"/>
              </a:ext>
            </a:extLst>
          </p:cNvPr>
          <p:cNvSpPr txBox="1"/>
          <p:nvPr/>
        </p:nvSpPr>
        <p:spPr>
          <a:xfrm>
            <a:off x="1016159" y="343949"/>
            <a:ext cx="2581503" cy="733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Regresión logística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878366-0F42-8605-C0C2-C1A590B8D23E}"/>
              </a:ext>
            </a:extLst>
          </p:cNvPr>
          <p:cNvSpPr txBox="1"/>
          <p:nvPr/>
        </p:nvSpPr>
        <p:spPr>
          <a:xfrm>
            <a:off x="5924083" y="5632897"/>
            <a:ext cx="2581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0.7679924943831321 </a:t>
            </a:r>
          </a:p>
          <a:p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0.7396842013434528</a:t>
            </a:r>
          </a:p>
          <a:p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Recall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0.8318045813508609 </a:t>
            </a:r>
          </a:p>
          <a:p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F1 Score: 0.7830443515803569</a:t>
            </a:r>
            <a:endParaRPr lang="es-ES" sz="11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C2DE805-F113-3369-9C13-5E50F011D298}"/>
              </a:ext>
            </a:extLst>
          </p:cNvPr>
          <p:cNvSpPr txBox="1"/>
          <p:nvPr/>
        </p:nvSpPr>
        <p:spPr>
          <a:xfrm>
            <a:off x="9440411" y="5632898"/>
            <a:ext cx="2751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0.7459709274766946 </a:t>
            </a:r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0.7473190880927794 </a:t>
            </a:r>
            <a:r>
              <a:rPr lang="es-ES" sz="1100" b="0" i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Recall</a:t>
            </a:r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0.7432453784168115 </a:t>
            </a:r>
          </a:p>
          <a:p>
            <a:r>
              <a:rPr lang="es-ES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F1 Score: 0.7452766665346376</a:t>
            </a:r>
            <a:endParaRPr lang="es-ES" sz="11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DA9AB68-F150-E225-1F5F-1181295B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67" y="1077166"/>
            <a:ext cx="3541271" cy="286797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AAF4EF5-A11C-BACC-FD42-A77FF82E2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078" y="3945143"/>
            <a:ext cx="3581734" cy="289419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93CAA1-7720-256B-F37D-EC3B95BBA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94" y="869711"/>
            <a:ext cx="6329016" cy="286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29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082" y="157708"/>
            <a:ext cx="2581502" cy="10585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Modelos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9384BC-3A36-A16A-637B-7AC0FD14D26D}"/>
              </a:ext>
            </a:extLst>
          </p:cNvPr>
          <p:cNvSpPr txBox="1"/>
          <p:nvPr/>
        </p:nvSpPr>
        <p:spPr>
          <a:xfrm>
            <a:off x="8092751" y="758529"/>
            <a:ext cx="2581503" cy="2289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Auto ARIMA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1EC1B72-B422-B80D-3615-D6564BFD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043" y="-19574"/>
            <a:ext cx="6467127" cy="46097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1305FFF-1F0D-E776-4089-0CA41740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502" y="3810000"/>
            <a:ext cx="8198498" cy="304800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9A41163C-F776-B0D1-5EDA-65C525A90326}"/>
              </a:ext>
            </a:extLst>
          </p:cNvPr>
          <p:cNvSpPr txBox="1"/>
          <p:nvPr/>
        </p:nvSpPr>
        <p:spPr>
          <a:xfrm>
            <a:off x="438539" y="4935894"/>
            <a:ext cx="30324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RMSE: 168.537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MAE: 139.303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MAPE: 0.371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MASE: 5.751 </a:t>
            </a:r>
          </a:p>
          <a:p>
            <a:r>
              <a:rPr lang="pt-BR" sz="11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R^2 score: -0.991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180628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1187</TotalTime>
  <Words>388</Words>
  <Application>Microsoft Office PowerPoint</Application>
  <PresentationFormat>Panorámica</PresentationFormat>
  <Paragraphs>87</Paragraphs>
  <Slides>14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Consolas</vt:lpstr>
      <vt:lpstr>Rockwell</vt:lpstr>
      <vt:lpstr>Wingdings 3</vt:lpstr>
      <vt:lpstr>Sector</vt:lpstr>
      <vt:lpstr>PREDICCIÓN   ACCIONES</vt:lpstr>
      <vt:lpstr>INDICE</vt:lpstr>
      <vt:lpstr>Introducción</vt:lpstr>
      <vt:lpstr>Problemas y necesidades </vt:lpstr>
      <vt:lpstr>OBTENCIÓN DE DATOS</vt:lpstr>
      <vt:lpstr>Transformación  y aproximaciones</vt:lpstr>
      <vt:lpstr>Modelos</vt:lpstr>
      <vt:lpstr>Modelos</vt:lpstr>
      <vt:lpstr>Modelos</vt:lpstr>
      <vt:lpstr>Modelos</vt:lpstr>
      <vt:lpstr>Modelos</vt:lpstr>
      <vt:lpstr>Modelos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PREDICCIÓN   ACCIONES</dc:title>
  <dc:creator>GUILLERMO JOAQUIN PEREDA PEREZ</dc:creator>
  <cp:lastModifiedBy>GUILLERMO JOAQUIN PEREDA PEREZ</cp:lastModifiedBy>
  <cp:revision>1</cp:revision>
  <dcterms:created xsi:type="dcterms:W3CDTF">2023-11-29T09:40:11Z</dcterms:created>
  <dcterms:modified xsi:type="dcterms:W3CDTF">2023-11-30T05:27:39Z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